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  <p:sldMasterId id="2147483816" r:id="rId5"/>
    <p:sldMasterId id="2147483829" r:id="rId6"/>
  </p:sldMasterIdLst>
  <p:sldIdLst>
    <p:sldId id="271" r:id="rId7"/>
    <p:sldId id="272" r:id="rId8"/>
    <p:sldId id="263" r:id="rId9"/>
    <p:sldId id="265" r:id="rId10"/>
    <p:sldId id="267" r:id="rId11"/>
    <p:sldId id="266" r:id="rId12"/>
    <p:sldId id="273" r:id="rId13"/>
    <p:sldId id="274" r:id="rId14"/>
    <p:sldId id="275" r:id="rId15"/>
    <p:sldId id="261" r:id="rId16"/>
    <p:sldId id="262" r:id="rId17"/>
    <p:sldId id="270" r:id="rId18"/>
  </p:sldIdLst>
  <p:sldSz cx="18288000" cy="10287000"/>
  <p:notesSz cx="6858000" cy="9144000"/>
  <p:embeddedFontLst>
    <p:embeddedFont>
      <p:font typeface="Arial Black" panose="020B0A04020102020204" pitchFamily="34" charset="0"/>
      <p:bold r:id="rId19"/>
    </p:embeddedFont>
    <p:embeddedFont>
      <p:font typeface="Arimo" panose="020B0604020202020204" charset="0"/>
      <p:regular r:id="rId20"/>
    </p:embeddedFont>
    <p:embeddedFont>
      <p:font typeface="Arimo Bold" panose="020B0604020202020204" charset="0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rbel" panose="020B0503020204020204" pitchFamily="34" charset="0"/>
      <p:regular r:id="rId27"/>
      <p:bold r:id="rId28"/>
      <p:italic r:id="rId29"/>
      <p:boldItalic r:id="rId30"/>
    </p:embeddedFont>
    <p:embeddedFont>
      <p:font typeface="DM Sans" pitchFamily="2" charset="0"/>
      <p:regular r:id="rId31"/>
      <p:bold r:id="rId32"/>
      <p:italic r:id="rId33"/>
      <p:boldItalic r:id="rId34"/>
    </p:embeddedFont>
    <p:embeddedFont>
      <p:font typeface="League Spartan" panose="020B0604020202020204" charset="0"/>
      <p:regular r:id="rId21"/>
      <p:bold r:id="rId35"/>
    </p:embeddedFont>
    <p:embeddedFont>
      <p:font typeface="Meiryo" panose="020B0604030504040204" pitchFamily="34" charset="-128"/>
      <p:regular r:id="rId36"/>
      <p:bold r:id="rId37"/>
      <p:italic r:id="rId38"/>
      <p:boldItalic r:id="rId39"/>
    </p:embeddedFont>
    <p:embeddedFont>
      <p:font typeface="Montserrat Ultra-Bold Italics" panose="020B0604020202020204" charset="0"/>
      <p:regular r:id="rId40"/>
      <p:bold r:id="rId41"/>
      <p:italic r:id="rId42"/>
      <p:boldItalic r:id="rId43"/>
    </p:embeddedFont>
    <p:embeddedFont>
      <p:font typeface="Now Bold" panose="020B0604020202020204" charset="0"/>
      <p:regular r:id="rId21"/>
      <p:bold r:id="rId44"/>
    </p:embeddedFont>
    <p:embeddedFont>
      <p:font typeface="Poppins" panose="00000500000000000000" pitchFamily="2" charset="0"/>
      <p:regular r:id="rId45"/>
      <p:bold r:id="rId46"/>
      <p:italic r:id="rId47"/>
      <p:boldItalic r:id="rId48"/>
    </p:embeddedFont>
    <p:embeddedFont>
      <p:font typeface="Rockwell Extra Bold" panose="02060903040505020403" pitchFamily="18" charset="0"/>
      <p:bold r:id="rId4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A93FA2-934A-46E5-928C-A749CBBD823D}" v="113" dt="2023-07-25T18:25:32.6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59" autoAdjust="0"/>
    <p:restoredTop sz="94628" autoAdjust="0"/>
  </p:normalViewPr>
  <p:slideViewPr>
    <p:cSldViewPr>
      <p:cViewPr varScale="1">
        <p:scale>
          <a:sx n="39" d="100"/>
          <a:sy n="39" d="100"/>
        </p:scale>
        <p:origin x="1016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font" Target="fonts/font29.fntdata"/><Relationship Id="rId50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font" Target="fonts/font23.fntdata"/><Relationship Id="rId54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font" Target="fonts/font31.fntdata"/><Relationship Id="rId10" Type="http://schemas.openxmlformats.org/officeDocument/2006/relationships/slide" Target="slides/slide4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font" Target="fonts/font30.fntdata"/><Relationship Id="rId8" Type="http://schemas.openxmlformats.org/officeDocument/2006/relationships/slide" Target="slides/slide2.xml"/><Relationship Id="rId51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jpe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81251" y="2020420"/>
            <a:ext cx="15334488" cy="121025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8" name="Rectangle 7"/>
          <p:cNvSpPr/>
          <p:nvPr/>
        </p:nvSpPr>
        <p:spPr>
          <a:xfrm>
            <a:off x="1381251" y="6449545"/>
            <a:ext cx="15334488" cy="121025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9" name="Rectangle 8"/>
          <p:cNvSpPr/>
          <p:nvPr/>
        </p:nvSpPr>
        <p:spPr>
          <a:xfrm>
            <a:off x="1381251" y="2227169"/>
            <a:ext cx="15334488" cy="41148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10" name="Group 9"/>
          <p:cNvGrpSpPr/>
          <p:nvPr/>
        </p:nvGrpSpPr>
        <p:grpSpPr>
          <a:xfrm>
            <a:off x="14473823" y="6103385"/>
            <a:ext cx="1621356" cy="1621353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77340" y="2148335"/>
            <a:ext cx="14950440" cy="4553712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10800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4772" y="6583680"/>
            <a:ext cx="11836908" cy="1604772"/>
          </a:xfrm>
        </p:spPr>
        <p:txBody>
          <a:bodyPr>
            <a:normAutofit/>
          </a:bodyPr>
          <a:lstStyle>
            <a:lvl1pPr marL="0" indent="0" algn="l">
              <a:buNone/>
              <a:defRPr sz="3300">
                <a:solidFill>
                  <a:schemeClr val="tx1"/>
                </a:solidFill>
              </a:defRPr>
            </a:lvl1pPr>
            <a:lvl2pPr marL="685800" indent="0" algn="ctr">
              <a:buNone/>
              <a:defRPr sz="4200"/>
            </a:lvl2pPr>
            <a:lvl3pPr marL="1371600" indent="0" algn="ctr">
              <a:buNone/>
              <a:defRPr sz="3600"/>
            </a:lvl3pPr>
            <a:lvl4pPr marL="2057400" indent="0" algn="ctr">
              <a:buNone/>
              <a:defRPr sz="3000"/>
            </a:lvl4pPr>
            <a:lvl5pPr marL="2743200" indent="0" algn="ctr">
              <a:buNone/>
              <a:defRPr sz="3000"/>
            </a:lvl5pPr>
            <a:lvl6pPr marL="3429000" indent="0" algn="ctr">
              <a:buNone/>
              <a:defRPr sz="3000"/>
            </a:lvl6pPr>
            <a:lvl7pPr marL="4114800" indent="0" algn="ctr">
              <a:buNone/>
              <a:defRPr sz="3000"/>
            </a:lvl7pPr>
            <a:lvl8pPr marL="4800600" indent="0" algn="ctr">
              <a:buNone/>
              <a:defRPr sz="3000"/>
            </a:lvl8pPr>
            <a:lvl9pPr marL="5486400" indent="0" algn="ctr">
              <a:buNone/>
              <a:defRPr sz="3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89100" y="6434001"/>
            <a:ext cx="1790802" cy="960120"/>
          </a:xfrm>
        </p:spPr>
        <p:txBody>
          <a:bodyPr/>
          <a:lstStyle>
            <a:lvl1pPr>
              <a:defRPr sz="4200" b="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3800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06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376984"/>
            <a:ext cx="18288000" cy="2910015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0692" y="1837944"/>
            <a:ext cx="13921740" cy="528066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10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8661" y="7530084"/>
            <a:ext cx="13578840" cy="1600200"/>
          </a:xfrm>
        </p:spPr>
        <p:txBody>
          <a:bodyPr anchor="t">
            <a:normAutofit/>
          </a:bodyPr>
          <a:lstStyle>
            <a:lvl1pPr marL="0" indent="0">
              <a:buNone/>
              <a:defRPr sz="30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890501" y="9409177"/>
            <a:ext cx="3966464" cy="547688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74062" y="9409177"/>
            <a:ext cx="9491472" cy="547688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1346099" y="3488772"/>
            <a:ext cx="1621356" cy="1621353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65553" y="3759200"/>
            <a:ext cx="1782447" cy="1080498"/>
          </a:xfrm>
        </p:spPr>
        <p:txBody>
          <a:bodyPr/>
          <a:lstStyle>
            <a:lvl1pPr>
              <a:defRPr sz="42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236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04772" y="3291840"/>
            <a:ext cx="7132320" cy="5966460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546336" y="3291840"/>
            <a:ext cx="7132320" cy="5966460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179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3072384"/>
            <a:ext cx="7132320" cy="960120"/>
          </a:xfrm>
        </p:spPr>
        <p:txBody>
          <a:bodyPr anchor="ctr">
            <a:normAutofit/>
          </a:bodyPr>
          <a:lstStyle>
            <a:lvl1pPr marL="0" indent="0">
              <a:buNone/>
              <a:defRPr sz="3000" b="1">
                <a:solidFill>
                  <a:schemeClr val="accent1">
                    <a:lumMod val="75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04772" y="4114800"/>
            <a:ext cx="7132320" cy="4937760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546336" y="3072384"/>
            <a:ext cx="7132320" cy="960120"/>
          </a:xfrm>
        </p:spPr>
        <p:txBody>
          <a:bodyPr anchor="ctr">
            <a:normAutofit/>
          </a:bodyPr>
          <a:lstStyle>
            <a:lvl1pPr marL="0" indent="0">
              <a:buNone/>
              <a:defRPr sz="3000" b="1">
                <a:solidFill>
                  <a:schemeClr val="accent1">
                    <a:lumMod val="75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546336" y="4114800"/>
            <a:ext cx="7132320" cy="4937760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556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70601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827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455611" y="1"/>
            <a:ext cx="5832389" cy="10286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24460" y="1028700"/>
            <a:ext cx="4800600" cy="2606040"/>
          </a:xfrm>
        </p:spPr>
        <p:txBody>
          <a:bodyPr anchor="b">
            <a:normAutofit/>
          </a:bodyPr>
          <a:lstStyle>
            <a:lvl1pPr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1028700"/>
            <a:ext cx="10067544" cy="7530084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824460" y="3634740"/>
            <a:ext cx="4800600" cy="49377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500"/>
              </a:spcBef>
              <a:buNone/>
              <a:defRPr sz="2100">
                <a:solidFill>
                  <a:schemeClr val="accent1">
                    <a:lumMod val="50000"/>
                  </a:schemeClr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7102588" y="9344522"/>
            <a:ext cx="685800" cy="6858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237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2455611" y="1"/>
            <a:ext cx="5832389" cy="10286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24460" y="1028700"/>
            <a:ext cx="4800600" cy="2606040"/>
          </a:xfrm>
        </p:spPr>
        <p:txBody>
          <a:bodyPr anchor="b">
            <a:normAutofit/>
          </a:bodyPr>
          <a:lstStyle>
            <a:lvl1pPr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455610" cy="10287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824460" y="3634740"/>
            <a:ext cx="4800600" cy="49377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500"/>
              </a:spcBef>
              <a:buNone/>
              <a:defRPr sz="2100">
                <a:solidFill>
                  <a:schemeClr val="accent1">
                    <a:lumMod val="50000"/>
                  </a:schemeClr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7102588" y="9344522"/>
            <a:ext cx="685800" cy="6858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314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0446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800100"/>
            <a:ext cx="3829050" cy="8458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0200" y="800100"/>
            <a:ext cx="11258550" cy="8458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673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6166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5244633" cy="10287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81443" y="2019403"/>
            <a:ext cx="10590203" cy="4927811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81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93469" y="6947212"/>
            <a:ext cx="10578176" cy="17253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981443" y="926123"/>
            <a:ext cx="10685585" cy="6858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81443" y="9255735"/>
            <a:ext cx="8382524" cy="685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773401" y="9255735"/>
            <a:ext cx="1798244" cy="6858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2063114" y="0"/>
            <a:ext cx="3794585" cy="10287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733103" y="0"/>
            <a:ext cx="3804651" cy="10287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1386242" y="0"/>
            <a:ext cx="3392027" cy="10287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4836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microsoft.com/office/2007/relationships/hdphoto" Target="../media/hdphoto1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4772" y="726948"/>
            <a:ext cx="15087600" cy="2414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4772" y="3182112"/>
            <a:ext cx="15087600" cy="60761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5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2204" y="9409177"/>
            <a:ext cx="9491472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7102588" y="9344522"/>
            <a:ext cx="685800" cy="6858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966692" y="9409177"/>
            <a:ext cx="96012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00" b="0">
                <a:solidFill>
                  <a:srgbClr val="FFFFFF"/>
                </a:solidFill>
                <a:latin typeface="+mj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30" r:id="rId8"/>
    <p:sldLayoutId id="2147483831" r:id="rId9"/>
    <p:sldLayoutId id="2147483826" r:id="rId10"/>
    <p:sldLayoutId id="2147483827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7200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274320" indent="-274320" algn="l" defTabSz="13716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indent="-27432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indent="-27432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indent="-27432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34290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2850000" indent="-34290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3300000" indent="-34290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3750000" indent="-342900" algn="l" defTabSz="13716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80361" y="663331"/>
            <a:ext cx="13155857" cy="2017904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0361" y="3468414"/>
            <a:ext cx="13155857" cy="5477256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776091" y="9255737"/>
            <a:ext cx="4260125" cy="6858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650" spc="225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80361" y="9255735"/>
            <a:ext cx="8501063" cy="6858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650" spc="225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280616" y="9255735"/>
            <a:ext cx="1783080" cy="6858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2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2880361" y="3264014"/>
            <a:ext cx="13155857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670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24" r:id="rId2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sv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880361" y="3264014"/>
            <a:ext cx="13155857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" y="0"/>
            <a:ext cx="18287543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Picture 5" descr="A logo on a black background&#10;&#10;Description automatically generated">
            <a:extLst>
              <a:ext uri="{FF2B5EF4-FFF2-40B4-BE49-F238E27FC236}">
                <a16:creationId xmlns:a16="http://schemas.microsoft.com/office/drawing/2014/main" id="{B8E956E4-8000-987B-3444-0D06E44EE6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60" r="7553"/>
          <a:stretch/>
        </p:blipFill>
        <p:spPr>
          <a:xfrm>
            <a:off x="30" y="15"/>
            <a:ext cx="14920593" cy="10286985"/>
          </a:xfrm>
          <a:prstGeom prst="rect">
            <a:avLst/>
          </a:prstGeom>
        </p:spPr>
      </p:pic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479074" y="0"/>
            <a:ext cx="7808927" cy="10287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050" dirty="0"/>
          </a:p>
        </p:txBody>
      </p:sp>
      <p:sp useBgFill="1">
        <p:nvSpPr>
          <p:cNvPr id="50" name="Freeform: Shape 49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7751" y="0"/>
            <a:ext cx="7470252" cy="10287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05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045520" y="0"/>
            <a:ext cx="3794585" cy="10287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AB1BE3-B0B7-71F4-435C-E5C1BA1CB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70080" y="1568395"/>
            <a:ext cx="5534109" cy="2916557"/>
          </a:xfrm>
        </p:spPr>
        <p:txBody>
          <a:bodyPr vert="horz" lIns="164592" tIns="164592" rIns="164592" bIns="137160" rtlCol="0" anchor="b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50">
                <a:solidFill>
                  <a:schemeClr val="tx1">
                    <a:lumMod val="75000"/>
                    <a:lumOff val="25000"/>
                  </a:schemeClr>
                </a:solidFill>
              </a:rPr>
              <a:t>COMPANY BUSINESS CASE</a:t>
            </a:r>
            <a:br>
              <a:rPr lang="en-US" sz="405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4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D7E5B1-E8DB-BB23-C157-56373C8011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70079" y="4830418"/>
            <a:ext cx="5450621" cy="3888188"/>
          </a:xfrm>
        </p:spPr>
        <p:txBody>
          <a:bodyPr vert="horz" lIns="164592" tIns="164592" rIns="164592" bIns="137160" rtlCol="0">
            <a:norm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Presented by: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Binz Baby Joseph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Maliha Qayyum </a:t>
            </a:r>
          </a:p>
          <a:p>
            <a:pPr>
              <a:lnSpc>
                <a:spcPct val="14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290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803137" y="-5589191"/>
            <a:ext cx="29360619" cy="20784075"/>
            <a:chOff x="0" y="0"/>
            <a:chExt cx="39147492" cy="27712100"/>
          </a:xfrm>
        </p:grpSpPr>
        <p:sp>
          <p:nvSpPr>
            <p:cNvPr id="3" name="Freeform 3"/>
            <p:cNvSpPr/>
            <p:nvPr/>
          </p:nvSpPr>
          <p:spPr>
            <a:xfrm>
              <a:off x="23583572" y="14424403"/>
              <a:ext cx="15563920" cy="13287697"/>
            </a:xfrm>
            <a:custGeom>
              <a:avLst/>
              <a:gdLst/>
              <a:ahLst/>
              <a:cxnLst/>
              <a:rect l="l" t="t" r="r" b="b"/>
              <a:pathLst>
                <a:path w="15563920" h="13287697">
                  <a:moveTo>
                    <a:pt x="0" y="0"/>
                  </a:moveTo>
                  <a:lnTo>
                    <a:pt x="15563920" y="0"/>
                  </a:lnTo>
                  <a:lnTo>
                    <a:pt x="15563920" y="13287697"/>
                  </a:lnTo>
                  <a:lnTo>
                    <a:pt x="0" y="132876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5563920" cy="13287697"/>
            </a:xfrm>
            <a:custGeom>
              <a:avLst/>
              <a:gdLst/>
              <a:ahLst/>
              <a:cxnLst/>
              <a:rect l="l" t="t" r="r" b="b"/>
              <a:pathLst>
                <a:path w="15563920" h="13287697">
                  <a:moveTo>
                    <a:pt x="0" y="0"/>
                  </a:moveTo>
                  <a:lnTo>
                    <a:pt x="15563920" y="0"/>
                  </a:lnTo>
                  <a:lnTo>
                    <a:pt x="15563920" y="13287697"/>
                  </a:lnTo>
                  <a:lnTo>
                    <a:pt x="0" y="132876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1676893" y="4593716"/>
            <a:ext cx="4120181" cy="1618107"/>
          </a:xfrm>
          <a:custGeom>
            <a:avLst/>
            <a:gdLst/>
            <a:ahLst/>
            <a:cxnLst/>
            <a:rect l="l" t="t" r="r" b="b"/>
            <a:pathLst>
              <a:path w="4120181" h="1618107">
                <a:moveTo>
                  <a:pt x="0" y="0"/>
                </a:moveTo>
                <a:lnTo>
                  <a:pt x="4120181" y="0"/>
                </a:lnTo>
                <a:lnTo>
                  <a:pt x="4120181" y="1618107"/>
                </a:lnTo>
                <a:lnTo>
                  <a:pt x="0" y="16181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 flipV="1">
            <a:off x="5290647" y="4593716"/>
            <a:ext cx="4120181" cy="1618107"/>
          </a:xfrm>
          <a:custGeom>
            <a:avLst/>
            <a:gdLst/>
            <a:ahLst/>
            <a:cxnLst/>
            <a:rect l="l" t="t" r="r" b="b"/>
            <a:pathLst>
              <a:path w="4120181" h="1618107">
                <a:moveTo>
                  <a:pt x="4120181" y="1618107"/>
                </a:moveTo>
                <a:lnTo>
                  <a:pt x="0" y="1618107"/>
                </a:lnTo>
                <a:lnTo>
                  <a:pt x="0" y="0"/>
                </a:lnTo>
                <a:lnTo>
                  <a:pt x="4120181" y="0"/>
                </a:lnTo>
                <a:lnTo>
                  <a:pt x="4120181" y="161810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877172" y="4593716"/>
            <a:ext cx="4120181" cy="1618107"/>
          </a:xfrm>
          <a:custGeom>
            <a:avLst/>
            <a:gdLst/>
            <a:ahLst/>
            <a:cxnLst/>
            <a:rect l="l" t="t" r="r" b="b"/>
            <a:pathLst>
              <a:path w="4120181" h="1618107">
                <a:moveTo>
                  <a:pt x="0" y="0"/>
                </a:moveTo>
                <a:lnTo>
                  <a:pt x="4120181" y="0"/>
                </a:lnTo>
                <a:lnTo>
                  <a:pt x="4120181" y="1618107"/>
                </a:lnTo>
                <a:lnTo>
                  <a:pt x="0" y="16181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 flipV="1">
            <a:off x="12490926" y="4593716"/>
            <a:ext cx="4120181" cy="1618107"/>
          </a:xfrm>
          <a:custGeom>
            <a:avLst/>
            <a:gdLst/>
            <a:ahLst/>
            <a:cxnLst/>
            <a:rect l="l" t="t" r="r" b="b"/>
            <a:pathLst>
              <a:path w="4120181" h="1618107">
                <a:moveTo>
                  <a:pt x="4120181" y="1618107"/>
                </a:moveTo>
                <a:lnTo>
                  <a:pt x="0" y="1618107"/>
                </a:lnTo>
                <a:lnTo>
                  <a:pt x="0" y="0"/>
                </a:lnTo>
                <a:lnTo>
                  <a:pt x="4120181" y="0"/>
                </a:lnTo>
                <a:lnTo>
                  <a:pt x="4120181" y="161810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689601" y="4741634"/>
            <a:ext cx="1322272" cy="1322272"/>
          </a:xfrm>
          <a:custGeom>
            <a:avLst/>
            <a:gdLst/>
            <a:ahLst/>
            <a:cxnLst/>
            <a:rect l="l" t="t" r="r" b="b"/>
            <a:pathLst>
              <a:path w="1322272" h="1322272">
                <a:moveTo>
                  <a:pt x="0" y="0"/>
                </a:moveTo>
                <a:lnTo>
                  <a:pt x="1322272" y="0"/>
                </a:lnTo>
                <a:lnTo>
                  <a:pt x="1322272" y="1322272"/>
                </a:lnTo>
                <a:lnTo>
                  <a:pt x="0" y="1322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3078534" y="4802846"/>
            <a:ext cx="1300635" cy="1322272"/>
          </a:xfrm>
          <a:custGeom>
            <a:avLst/>
            <a:gdLst/>
            <a:ahLst/>
            <a:cxnLst/>
            <a:rect l="l" t="t" r="r" b="b"/>
            <a:pathLst>
              <a:path w="1300635" h="1322272">
                <a:moveTo>
                  <a:pt x="0" y="0"/>
                </a:moveTo>
                <a:lnTo>
                  <a:pt x="1300635" y="0"/>
                </a:lnTo>
                <a:lnTo>
                  <a:pt x="1300635" y="1322272"/>
                </a:lnTo>
                <a:lnTo>
                  <a:pt x="0" y="13222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325228" y="4751401"/>
            <a:ext cx="1253930" cy="1272438"/>
          </a:xfrm>
          <a:custGeom>
            <a:avLst/>
            <a:gdLst/>
            <a:ahLst/>
            <a:cxnLst/>
            <a:rect l="l" t="t" r="r" b="b"/>
            <a:pathLst>
              <a:path w="1253930" h="1272438">
                <a:moveTo>
                  <a:pt x="0" y="0"/>
                </a:moveTo>
                <a:lnTo>
                  <a:pt x="1253929" y="0"/>
                </a:lnTo>
                <a:lnTo>
                  <a:pt x="1253929" y="1272438"/>
                </a:lnTo>
                <a:lnTo>
                  <a:pt x="0" y="127243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4041911" y="4802846"/>
            <a:ext cx="1121197" cy="1261060"/>
          </a:xfrm>
          <a:custGeom>
            <a:avLst/>
            <a:gdLst/>
            <a:ahLst/>
            <a:cxnLst/>
            <a:rect l="l" t="t" r="r" b="b"/>
            <a:pathLst>
              <a:path w="1121197" h="1261060">
                <a:moveTo>
                  <a:pt x="0" y="0"/>
                </a:moveTo>
                <a:lnTo>
                  <a:pt x="1121196" y="0"/>
                </a:lnTo>
                <a:lnTo>
                  <a:pt x="1121196" y="1261060"/>
                </a:lnTo>
                <a:lnTo>
                  <a:pt x="0" y="126106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3270673" y="442126"/>
            <a:ext cx="11746653" cy="1068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757"/>
              </a:lnSpc>
              <a:spcBef>
                <a:spcPct val="0"/>
              </a:spcBef>
            </a:pPr>
            <a:r>
              <a:rPr lang="en-US" sz="6346" spc="621">
                <a:solidFill>
                  <a:srgbClr val="00297C"/>
                </a:solidFill>
                <a:latin typeface="League Spartan"/>
              </a:rPr>
              <a:t>IMPLEMENTATION PLAN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76893" y="6766038"/>
            <a:ext cx="4120181" cy="1166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solidFill>
                  <a:srgbClr val="37415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sz="2400" kern="10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onsider relocating underperforming stores to more strategic locations in </a:t>
            </a:r>
            <a:r>
              <a:rPr lang="en-US" sz="2400" kern="100" dirty="0">
                <a:solidFill>
                  <a:srgbClr val="37415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zone 1</a:t>
            </a:r>
            <a:r>
              <a:rPr lang="en-US" sz="2400" kern="10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CA" sz="2400" kern="1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547525" y="6267113"/>
            <a:ext cx="4322278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5"/>
              </a:lnSpc>
            </a:pPr>
            <a:r>
              <a:rPr lang="en-US" sz="2000" b="1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Expansion and Location Optimization</a:t>
            </a:r>
            <a:r>
              <a:rPr lang="en-CA" sz="2800" b="1" dirty="0">
                <a:effectLst/>
              </a:rPr>
              <a:t> </a:t>
            </a:r>
            <a:endParaRPr lang="en-US" sz="2400" b="1" dirty="0">
              <a:solidFill>
                <a:srgbClr val="00297C"/>
              </a:solidFill>
              <a:latin typeface="Arimo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903368" y="7067227"/>
            <a:ext cx="4399369" cy="16303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2000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O</a:t>
            </a:r>
            <a:r>
              <a:rPr lang="en-US" sz="20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ffering a variety of seasonal discounts and promotions by creating a sense of urgency to shop at their stores during the festive periods by strategically timing and promoting offers.</a:t>
            </a:r>
            <a:endParaRPr lang="en-CA" sz="2000" kern="1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778248" y="6312429"/>
            <a:ext cx="4219105" cy="7495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5"/>
              </a:lnSpc>
            </a:pPr>
            <a:r>
              <a:rPr lang="en-US" sz="20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Offering seasonal discounts and promotions </a:t>
            </a:r>
            <a:endParaRPr lang="en-US" sz="2400" b="1" dirty="0">
              <a:solidFill>
                <a:srgbClr val="00297C"/>
              </a:solidFill>
              <a:latin typeface="Arimo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290647" y="3325640"/>
            <a:ext cx="4120181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44"/>
              </a:lnSpc>
            </a:pPr>
            <a:r>
              <a:rPr lang="en-US" sz="2100" dirty="0">
                <a:solidFill>
                  <a:srgbClr val="37415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U</a:t>
            </a:r>
            <a:r>
              <a:rPr lang="en-US" sz="210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 GPS data to place online ads to customers in their specific geographical area to encourage them to visit their nearest Walmart store. </a:t>
            </a:r>
            <a:endParaRPr lang="en-US" sz="2100" dirty="0">
              <a:solidFill>
                <a:srgbClr val="100F0D"/>
              </a:solidFill>
              <a:latin typeface="Arimo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410200" y="2750588"/>
            <a:ext cx="3733800" cy="3579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5"/>
              </a:lnSpc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T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argeted GPS Marketing </a:t>
            </a:r>
            <a:endParaRPr lang="en-US" sz="2400" b="1" dirty="0">
              <a:solidFill>
                <a:srgbClr val="00297C"/>
              </a:solidFill>
              <a:latin typeface="Arimo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2115800" y="3189750"/>
            <a:ext cx="4747629" cy="12620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44"/>
              </a:lnSpc>
            </a:pPr>
            <a:r>
              <a:rPr lang="en-US" sz="2000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E</a:t>
            </a:r>
            <a:r>
              <a:rPr lang="en-US" sz="20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ngage with the local community by forming partnerships with local organizations, supporting local causes and participating in community events to increase brand visibility </a:t>
            </a:r>
            <a:endParaRPr lang="en-US" sz="2000" dirty="0">
              <a:solidFill>
                <a:srgbClr val="100F0D"/>
              </a:solidFill>
              <a:latin typeface="Arimo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115800" y="2719235"/>
            <a:ext cx="4869515" cy="3699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5"/>
              </a:lnSpc>
            </a:pPr>
            <a:r>
              <a:rPr lang="en-US" sz="2400" b="1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sz="24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ommunity Engagement Programs</a:t>
            </a:r>
            <a:endParaRPr lang="en-US" sz="2800" b="1" dirty="0">
              <a:solidFill>
                <a:srgbClr val="00297C"/>
              </a:solidFill>
              <a:latin typeface="Arimo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9095565" cy="10287000"/>
            <a:chOff x="0" y="0"/>
            <a:chExt cx="2395540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95540" cy="2709333"/>
            </a:xfrm>
            <a:custGeom>
              <a:avLst/>
              <a:gdLst/>
              <a:ahLst/>
              <a:cxnLst/>
              <a:rect l="l" t="t" r="r" b="b"/>
              <a:pathLst>
                <a:path w="2395540" h="2709333">
                  <a:moveTo>
                    <a:pt x="0" y="0"/>
                  </a:moveTo>
                  <a:lnTo>
                    <a:pt x="2395540" y="0"/>
                  </a:lnTo>
                  <a:lnTo>
                    <a:pt x="239554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>
                <a:alpha val="74902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05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5021151" y="6585401"/>
            <a:ext cx="8735422" cy="0"/>
          </a:xfrm>
          <a:prstGeom prst="line">
            <a:avLst/>
          </a:prstGeom>
          <a:ln w="47625" cap="flat">
            <a:solidFill>
              <a:srgbClr val="145DA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5021151" y="9130445"/>
            <a:ext cx="8735422" cy="0"/>
          </a:xfrm>
          <a:prstGeom prst="line">
            <a:avLst/>
          </a:prstGeom>
          <a:ln w="47625" cap="flat">
            <a:solidFill>
              <a:srgbClr val="145DA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-1863823" y="1"/>
            <a:ext cx="11252684" cy="10287000"/>
          </a:xfrm>
          <a:custGeom>
            <a:avLst/>
            <a:gdLst/>
            <a:ahLst/>
            <a:cxnLst/>
            <a:rect l="l" t="t" r="r" b="b"/>
            <a:pathLst>
              <a:path w="11252684" h="10239375">
                <a:moveTo>
                  <a:pt x="0" y="0"/>
                </a:moveTo>
                <a:lnTo>
                  <a:pt x="11252685" y="0"/>
                </a:lnTo>
                <a:lnTo>
                  <a:pt x="11252685" y="10239375"/>
                </a:lnTo>
                <a:lnTo>
                  <a:pt x="0" y="102393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179" r="-44810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633723" y="666750"/>
            <a:ext cx="8245699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687"/>
              </a:lnSpc>
              <a:spcBef>
                <a:spcPct val="0"/>
              </a:spcBef>
            </a:pPr>
            <a:r>
              <a:rPr lang="en-US" sz="4739">
                <a:solidFill>
                  <a:srgbClr val="FFFFFF"/>
                </a:solidFill>
                <a:latin typeface="Now Bold"/>
              </a:rPr>
              <a:t>CONCLUSION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33723" y="2347725"/>
            <a:ext cx="8492459" cy="6822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lvl="0" indent="-457200">
              <a:lnSpc>
                <a:spcPts val="3794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  <a:latin typeface="DM Sans"/>
              </a:rPr>
              <a:t>Forecasted the sales for next 2 years using time series.</a:t>
            </a:r>
          </a:p>
          <a:p>
            <a:pPr lvl="0">
              <a:lnSpc>
                <a:spcPts val="3794"/>
              </a:lnSpc>
              <a:spcBef>
                <a:spcPct val="0"/>
              </a:spcBef>
            </a:pPr>
            <a:endParaRPr lang="en-US" sz="3200" dirty="0">
              <a:solidFill>
                <a:srgbClr val="FFFFFF"/>
              </a:solidFill>
              <a:latin typeface="DM Sans"/>
            </a:endParaRPr>
          </a:p>
          <a:p>
            <a:pPr lvl="0">
              <a:lnSpc>
                <a:spcPts val="3794"/>
              </a:lnSpc>
              <a:spcBef>
                <a:spcPct val="0"/>
              </a:spcBef>
            </a:pPr>
            <a:endParaRPr lang="en-US" sz="3200" dirty="0">
              <a:solidFill>
                <a:srgbClr val="FFFFFF"/>
              </a:solidFill>
              <a:latin typeface="DM Sans"/>
            </a:endParaRPr>
          </a:p>
          <a:p>
            <a:pPr marL="457200" lvl="0" indent="-457200">
              <a:lnSpc>
                <a:spcPts val="3794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  <a:latin typeface="DM Sans"/>
              </a:rPr>
              <a:t>Identified and quantified the importance of each criterion and sub-criterion through the use of the Regression Analysis, Correlation Matrix for our AHP model.</a:t>
            </a:r>
          </a:p>
          <a:p>
            <a:pPr lvl="0">
              <a:lnSpc>
                <a:spcPts val="3794"/>
              </a:lnSpc>
              <a:spcBef>
                <a:spcPct val="0"/>
              </a:spcBef>
            </a:pPr>
            <a:endParaRPr lang="en-US" sz="3200" dirty="0">
              <a:solidFill>
                <a:srgbClr val="FFFFFF"/>
              </a:solidFill>
              <a:latin typeface="DM Sans"/>
            </a:endParaRPr>
          </a:p>
          <a:p>
            <a:pPr marL="457200" lvl="0" indent="-457200">
              <a:lnSpc>
                <a:spcPts val="3794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  <a:latin typeface="DM Sans"/>
              </a:rPr>
              <a:t>Prioritized zone 1 because the stores located within the zone 1 impacts the overall performance and profitability of Walmart.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AE20707D-5841-41A3-B3F5-FD5979CAE6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195B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C9F05012-3070-48EC-BC58-E908A8D70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7998" cy="10286998"/>
          </a:xfrm>
          <a:prstGeom prst="rect">
            <a:avLst/>
          </a:prstGeom>
          <a:blipFill dpi="0" rotWithShape="1">
            <a:blip r:embed="rId2">
              <a:alphaModFix amt="5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50" name="Picture 2" descr="Endangered Animals by 21kitayamam">
            <a:extLst>
              <a:ext uri="{FF2B5EF4-FFF2-40B4-BE49-F238E27FC236}">
                <a16:creationId xmlns:a16="http://schemas.microsoft.com/office/drawing/2014/main" id="{0520F4A3-B72C-1CE6-C0D4-733300F445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30" b="15354"/>
          <a:stretch/>
        </p:blipFill>
        <p:spPr bwMode="auto">
          <a:xfrm>
            <a:off x="965200" y="965200"/>
            <a:ext cx="16357599" cy="8356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9" name="Rectangle 2058">
            <a:extLst>
              <a:ext uri="{FF2B5EF4-FFF2-40B4-BE49-F238E27FC236}">
                <a16:creationId xmlns:a16="http://schemas.microsoft.com/office/drawing/2014/main" id="{33EAD004-AB0B-4352-9991-A040EA93D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518" y="720090"/>
            <a:ext cx="16856964" cy="884682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90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67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" y="0"/>
            <a:ext cx="18287543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1B5E69-7CF5-65A7-41D2-B1F58B4DD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8777" y="664370"/>
            <a:ext cx="7907706" cy="2459832"/>
          </a:xfrm>
        </p:spPr>
        <p:txBody>
          <a:bodyPr anchor="b">
            <a:norm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Goal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EA6D7B81-0F1C-DD79-0C4D-B30DBF407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8779" y="3469482"/>
            <a:ext cx="7907706" cy="547687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28625" indent="-42862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Söhne"/>
              </a:rPr>
              <a:t>The goal of the project is to improve Walmart's sales performance by effectively utilizing sales forecasting, market analysis, and AHP analytics. </a:t>
            </a:r>
            <a:endParaRPr lang="en-US" sz="2800" dirty="0">
              <a:latin typeface="Söhne"/>
            </a:endParaRPr>
          </a:p>
          <a:p>
            <a:pPr marL="428625" indent="-42862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b="0" i="0" dirty="0">
              <a:effectLst/>
              <a:latin typeface="Söhne"/>
            </a:endParaRPr>
          </a:p>
          <a:p>
            <a:pPr marL="428625" indent="-42862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Söhne"/>
              </a:rPr>
              <a:t>As the project manager, the objective is to identify and implement the most suitable strategies based on the forecasted sales on one of the zones.</a:t>
            </a:r>
          </a:p>
          <a:p>
            <a:pPr>
              <a:lnSpc>
                <a:spcPct val="130000"/>
              </a:lnSpc>
            </a:pPr>
            <a:endParaRPr lang="en-US" sz="2100" dirty="0"/>
          </a:p>
        </p:txBody>
      </p:sp>
      <p:sp>
        <p:nvSpPr>
          <p:cNvPr id="77" name="Freeform: Shape 69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479074" y="0"/>
            <a:ext cx="7808927" cy="10287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050" dirty="0"/>
          </a:p>
        </p:txBody>
      </p:sp>
      <p:sp>
        <p:nvSpPr>
          <p:cNvPr id="78" name="Freeform: Shape 71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6228" y="0"/>
            <a:ext cx="3794585" cy="10287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9" name="Freeform: Shape 73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2388" y="0"/>
            <a:ext cx="3804651" cy="10287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Desk with productivity items">
            <a:extLst>
              <a:ext uri="{FF2B5EF4-FFF2-40B4-BE49-F238E27FC236}">
                <a16:creationId xmlns:a16="http://schemas.microsoft.com/office/drawing/2014/main" id="{0AE74050-6B24-948C-71DC-9E5F3BEAE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517" r="18932" b="-1"/>
          <a:stretch/>
        </p:blipFill>
        <p:spPr>
          <a:xfrm>
            <a:off x="10805823" y="15"/>
            <a:ext cx="7482177" cy="10286985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9861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7900" y="0"/>
            <a:ext cx="12236187" cy="10287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51805" y="2759826"/>
            <a:ext cx="12236190" cy="752653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6094769" y="-49697"/>
            <a:ext cx="10286999" cy="10385105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2.png" descr="A screenshot of a computer&#10;&#10;Description automatically generated">
            <a:extLst>
              <a:ext uri="{FF2B5EF4-FFF2-40B4-BE49-F238E27FC236}">
                <a16:creationId xmlns:a16="http://schemas.microsoft.com/office/drawing/2014/main" id="{982BF46F-F68E-A9B8-8D42-7FBBAD63AC3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39089" y="685800"/>
            <a:ext cx="16209822" cy="8915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8231889">
            <a:off x="-10109114" y="6176620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3" name="AutoShape 3"/>
          <p:cNvSpPr/>
          <p:nvPr/>
        </p:nvSpPr>
        <p:spPr>
          <a:xfrm rot="-8231889">
            <a:off x="-10507643" y="6538090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id="7" name="AutoShape 7"/>
          <p:cNvSpPr/>
          <p:nvPr/>
        </p:nvSpPr>
        <p:spPr>
          <a:xfrm>
            <a:off x="1827653" y="2945296"/>
            <a:ext cx="1386321" cy="0"/>
          </a:xfrm>
          <a:prstGeom prst="line">
            <a:avLst/>
          </a:prstGeom>
          <a:ln w="76200" cap="flat">
            <a:solidFill>
              <a:srgbClr val="263F6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1459151" y="1056591"/>
            <a:ext cx="15171412" cy="8793314"/>
          </a:xfrm>
          <a:custGeom>
            <a:avLst/>
            <a:gdLst/>
            <a:ahLst/>
            <a:cxnLst/>
            <a:rect l="l" t="t" r="r" b="b"/>
            <a:pathLst>
              <a:path w="13708378" h="5831772">
                <a:moveTo>
                  <a:pt x="0" y="0"/>
                </a:moveTo>
                <a:lnTo>
                  <a:pt x="13708378" y="0"/>
                </a:lnTo>
                <a:lnTo>
                  <a:pt x="13708378" y="5831773"/>
                </a:lnTo>
                <a:lnTo>
                  <a:pt x="0" y="58317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352800" y="117936"/>
            <a:ext cx="16382999" cy="938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314"/>
              </a:lnSpc>
            </a:pPr>
            <a:r>
              <a:rPr lang="en-US" sz="7464" b="1" spc="-440" dirty="0">
                <a:solidFill>
                  <a:srgbClr val="263F6B"/>
                </a:solidFill>
                <a:latin typeface="Montserrat Ultra-Bold Italics"/>
              </a:rPr>
              <a:t> UNDERSTANDING THE DATASET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251158" y="214431"/>
            <a:ext cx="6683041" cy="9729669"/>
            <a:chOff x="0" y="0"/>
            <a:chExt cx="6350000" cy="6558280"/>
          </a:xfrm>
        </p:grpSpPr>
        <p:sp>
          <p:nvSpPr>
            <p:cNvPr id="9" name="Freeform 9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chemeClr val="tx1"/>
              </a:solidFill>
            </a:ln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626953"/>
            </a:solidFill>
            <a:ln>
              <a:solidFill>
                <a:schemeClr val="tx1"/>
              </a:solidFill>
            </a:ln>
          </p:spPr>
        </p:sp>
      </p:grpSp>
      <p:grpSp>
        <p:nvGrpSpPr>
          <p:cNvPr id="13" name="Group 13"/>
          <p:cNvGrpSpPr/>
          <p:nvPr/>
        </p:nvGrpSpPr>
        <p:grpSpPr>
          <a:xfrm>
            <a:off x="15741883" y="8054813"/>
            <a:ext cx="2882434" cy="2882434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D9D9D9"/>
              </a:solidFill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9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144000" y="4317510"/>
            <a:ext cx="8039100" cy="424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FFFFFF"/>
                </a:solidFill>
                <a:latin typeface="Poppins"/>
              </a:rPr>
              <a:t>Lorem ipsum dolor sit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amet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,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consectetur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adipiscing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elit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. Donec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volutpat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justo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 at dolor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venenatis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consectetur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. Duis porta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elementum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metus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, sit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amet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ultrices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Poppins"/>
              </a:rPr>
              <a:t>lectus</a:t>
            </a:r>
            <a:r>
              <a:rPr lang="en-US" sz="3999" dirty="0">
                <a:solidFill>
                  <a:srgbClr val="FFFFFF"/>
                </a:solidFill>
                <a:latin typeface="Poppins"/>
              </a:rPr>
              <a:t>. </a:t>
            </a:r>
          </a:p>
        </p:txBody>
      </p:sp>
      <p:pic>
        <p:nvPicPr>
          <p:cNvPr id="3" name="Picture 2" descr="A screenshot of a spreadsheet&#10;&#10;Description automatically generated">
            <a:extLst>
              <a:ext uri="{FF2B5EF4-FFF2-40B4-BE49-F238E27FC236}">
                <a16:creationId xmlns:a16="http://schemas.microsoft.com/office/drawing/2014/main" id="{EC751477-7A7C-F8BB-B639-54C1FA8B12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363" y="790970"/>
            <a:ext cx="10957096" cy="88483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5E2261-3785-7C02-98A9-E2C31C74C646}"/>
              </a:ext>
            </a:extLst>
          </p:cNvPr>
          <p:cNvSpPr txBox="1"/>
          <p:nvPr/>
        </p:nvSpPr>
        <p:spPr>
          <a:xfrm>
            <a:off x="1104900" y="1409700"/>
            <a:ext cx="4914900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Correlation Matrix</a:t>
            </a:r>
          </a:p>
          <a:p>
            <a:endParaRPr lang="en-US" sz="3600" kern="1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Very less correlation between factors with weekly sales. </a:t>
            </a:r>
            <a:endParaRPr lang="en-US" sz="3600" kern="1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Unemployment rate has the most correlation with Weekly Sales having a negative correlation value of 0.106.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238256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7"/>
          <p:cNvSpPr txBox="1"/>
          <p:nvPr/>
        </p:nvSpPr>
        <p:spPr>
          <a:xfrm>
            <a:off x="3467100" y="303694"/>
            <a:ext cx="12573000" cy="6880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5599"/>
              </a:lnSpc>
              <a:spcBef>
                <a:spcPct val="0"/>
              </a:spcBef>
            </a:pPr>
            <a:r>
              <a:rPr lang="en-CA" sz="4000" dirty="0"/>
              <a:t>Month wise average weekly sales time series Forecast (ETS)</a:t>
            </a:r>
            <a:endParaRPr lang="en-US" sz="3999" dirty="0">
              <a:solidFill>
                <a:srgbClr val="FFFFFF"/>
              </a:solidFill>
              <a:latin typeface="Poppins"/>
            </a:endParaRPr>
          </a:p>
        </p:txBody>
      </p:sp>
      <p:pic>
        <p:nvPicPr>
          <p:cNvPr id="19" name="Picture 18" descr="A graph of a graph showing a line of blue and orange lines&#10;&#10;Description automatically generated">
            <a:extLst>
              <a:ext uri="{FF2B5EF4-FFF2-40B4-BE49-F238E27FC236}">
                <a16:creationId xmlns:a16="http://schemas.microsoft.com/office/drawing/2014/main" id="{4FF0E8EA-D75A-1FD3-C813-81B6DE6F00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77267"/>
            <a:ext cx="16230599" cy="493776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66C931C-18AD-1AFD-6B42-0CA921C57FCE}"/>
              </a:ext>
            </a:extLst>
          </p:cNvPr>
          <p:cNvSpPr txBox="1"/>
          <p:nvPr/>
        </p:nvSpPr>
        <p:spPr>
          <a:xfrm>
            <a:off x="4038600" y="303694"/>
            <a:ext cx="1143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bg1"/>
                </a:solidFill>
              </a:rPr>
              <a:t>Month wise average weekly sales time series Forecast (ETS)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AE12C4-4745-71A3-ED74-30B20FD98FF1}"/>
              </a:ext>
            </a:extLst>
          </p:cNvPr>
          <p:cNvSpPr txBox="1"/>
          <p:nvPr/>
        </p:nvSpPr>
        <p:spPr>
          <a:xfrm>
            <a:off x="4991100" y="5625979"/>
            <a:ext cx="952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Forecast Statistics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1AB57E-88DC-6E29-3431-72A698803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649" y="6783258"/>
            <a:ext cx="6534151" cy="26274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66D5F9-C5E9-92CD-9545-A76F3DB6C213}"/>
              </a:ext>
            </a:extLst>
          </p:cNvPr>
          <p:cNvSpPr txBox="1"/>
          <p:nvPr/>
        </p:nvSpPr>
        <p:spPr>
          <a:xfrm>
            <a:off x="10287000" y="6896100"/>
            <a:ext cx="6400800" cy="2488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Accuracy Percentage (RMSE) = 100% - (RMSE / (Maximum - Minimum)) * 100 Accuracy Percentage (RMSE) = 100% - (13,210.33 / (2,685,351.81- 209,986.25)) * 100 Accuracy Percentage (RMSE) ≈ 99.47%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Accuracy Percentage (MAE) = 100% - (MAE / (Maximum - Minimum)) * 100 Accuracy Percentage (MAE) = 100% - (9,815.58 / (2,685,351.81 - 209,986.25)) * 100 Accuracy Percentage (MAE) ≈ 99.603%</a:t>
            </a:r>
            <a:endParaRPr lang="en-US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: Shape 36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44633" cy="10287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050" dirty="0"/>
          </a:p>
        </p:txBody>
      </p:sp>
      <p:sp>
        <p:nvSpPr>
          <p:cNvPr id="75" name="Freeform: Shape 38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63114" y="0"/>
            <a:ext cx="3794585" cy="10287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6" name="Freeform: Shape 40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33103" y="0"/>
            <a:ext cx="3804651" cy="10287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42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86242" y="0"/>
            <a:ext cx="3392027" cy="10287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44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44633" cy="10287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050" dirty="0"/>
          </a:p>
        </p:txBody>
      </p:sp>
      <p:sp>
        <p:nvSpPr>
          <p:cNvPr id="79" name="Freeform: Shape 46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63114" y="0"/>
            <a:ext cx="3794585" cy="10287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0" name="Freeform: Shape 48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33103" y="0"/>
            <a:ext cx="3804651" cy="10287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50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86242" y="0"/>
            <a:ext cx="3392027" cy="10287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82" name="Rectangle 52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" y="0"/>
            <a:ext cx="18287543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353444" y="1931831"/>
            <a:ext cx="6785835" cy="6280787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050" dirty="0"/>
          </a:p>
        </p:txBody>
      </p:sp>
      <p:sp>
        <p:nvSpPr>
          <p:cNvPr id="84" name="Freeform: Shape 56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76774" y="2074384"/>
            <a:ext cx="6262103" cy="5912927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050" dirty="0"/>
          </a:p>
        </p:txBody>
      </p:sp>
      <p:sp>
        <p:nvSpPr>
          <p:cNvPr id="85" name="Freeform: Shape 58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10099872" y="1646203"/>
            <a:ext cx="7362198" cy="692087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0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B3F7E-2C7F-DAB5-86A4-87CF44A7A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5752" y="2771395"/>
            <a:ext cx="5189640" cy="3279590"/>
          </a:xfrm>
        </p:spPr>
        <p:txBody>
          <a:bodyPr vert="horz" lIns="164592" tIns="164592" rIns="164592" bIns="137160" rtlCol="0" anchor="b">
            <a:noAutofit/>
          </a:bodyPr>
          <a:lstStyle>
            <a:defPPr>
              <a:defRPr lang="en-US"/>
            </a:defPPr>
            <a:lvl1pPr marL="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sz="4200" dirty="0"/>
              <a:t>Analytic Hierarchy Process (AHP)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D13E8-3C25-8949-6868-642E314E5C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8884376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365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" y="0"/>
            <a:ext cx="18287543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449124" y="0"/>
            <a:ext cx="14762066" cy="10287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4552" y="0"/>
            <a:ext cx="3398180" cy="10287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16549" y="0"/>
            <a:ext cx="3729483" cy="10287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44291" y="0"/>
            <a:ext cx="3794584" cy="10287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84938" y="0"/>
            <a:ext cx="3729483" cy="10287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68BBAF-9146-4B3E-2395-BBE1332FA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3155" y="723900"/>
            <a:ext cx="12591459" cy="4621587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4D2350-12FC-08B3-8AA6-2243F922D669}"/>
              </a:ext>
            </a:extLst>
          </p:cNvPr>
          <p:cNvSpPr txBox="1"/>
          <p:nvPr/>
        </p:nvSpPr>
        <p:spPr>
          <a:xfrm>
            <a:off x="5523845" y="6069387"/>
            <a:ext cx="1259145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Environment is given the least priority since it is not that of an impact on sales compared to other factors. (Temperature and Land Size)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Economic Factors stand second due to the reason being the </a:t>
            </a:r>
            <a:r>
              <a:rPr lang="en-US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subcriterias</a:t>
            </a:r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Unemployment, CPI and Fuel Price has the highest impact on sales which is gained from our correlation matrix and the regression analysis.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Sales has the highest priority since our main goal is to improve overall sales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Holiday category seems to also impact sales based on zone to zone with our 4 holiday categories being Christmas, Thanksgiving, </a:t>
            </a:r>
            <a:r>
              <a:rPr lang="en-US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Labour</a:t>
            </a:r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day, and Super bowl which is almost equally weighed.</a:t>
            </a:r>
          </a:p>
        </p:txBody>
      </p:sp>
    </p:spTree>
    <p:extLst>
      <p:ext uri="{BB962C8B-B14F-4D97-AF65-F5344CB8AC3E}">
        <p14:creationId xmlns:p14="http://schemas.microsoft.com/office/powerpoint/2010/main" val="2348796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" y="0"/>
            <a:ext cx="18287543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3981FC-DED6-189A-D6E2-0B707A9601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5067" y="2019300"/>
            <a:ext cx="8436177" cy="4926807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6900"/>
              <a:t>Zone 1 needs to be prioritized for the Walmart Strategies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9C792D-5BEC-DA8A-401A-2852AFBB0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553" y="6946107"/>
            <a:ext cx="8426691" cy="1726405"/>
          </a:xfrm>
        </p:spPr>
        <p:txBody>
          <a:bodyPr anchor="t"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71" y="0"/>
            <a:ext cx="7808926" cy="10287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7407" y="0"/>
            <a:ext cx="3794584" cy="10287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A close-up of a network&#10;&#10;Description automatically generated">
            <a:extLst>
              <a:ext uri="{FF2B5EF4-FFF2-40B4-BE49-F238E27FC236}">
                <a16:creationId xmlns:a16="http://schemas.microsoft.com/office/drawing/2014/main" id="{9A21AE5D-3292-1AE8-3D1C-F9D3AF4D71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68" r="7521"/>
          <a:stretch/>
        </p:blipFill>
        <p:spPr>
          <a:xfrm>
            <a:off x="229" y="10"/>
            <a:ext cx="7549535" cy="10286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8362" y="0"/>
            <a:ext cx="3729483" cy="10287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854B31-4FDD-2C2E-3704-E0670B9686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7845" y="7124701"/>
            <a:ext cx="9127591" cy="2355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482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Wood Type">
      <a:majorFont>
        <a:latin typeface="Arial Black" panose="020B0A04020102020204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 panose="020B0604020202020204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BE1B6DD8-9976-4550-A6F4-B2DD4EA939DA}"/>
    </a:ext>
  </a:extLst>
</a:theme>
</file>

<file path=ppt/theme/theme3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B65A31DFD54DE4C843C8C667DA14445" ma:contentTypeVersion="13" ma:contentTypeDescription="Create a new document." ma:contentTypeScope="" ma:versionID="29402f3ec1f44ecd38fc72db43def632">
  <xsd:schema xmlns:xsd="http://www.w3.org/2001/XMLSchema" xmlns:xs="http://www.w3.org/2001/XMLSchema" xmlns:p="http://schemas.microsoft.com/office/2006/metadata/properties" xmlns:ns3="be83c441-0a44-4c58-b3b1-577acb3712b2" xmlns:ns4="73f9b75a-ba95-4d09-ade4-08bef041ce7a" targetNamespace="http://schemas.microsoft.com/office/2006/metadata/properties" ma:root="true" ma:fieldsID="99b06e05ad9fa61290e2cf4d80b4e9a5" ns3:_="" ns4:_="">
    <xsd:import namespace="be83c441-0a44-4c58-b3b1-577acb3712b2"/>
    <xsd:import namespace="73f9b75a-ba95-4d09-ade4-08bef041ce7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83c441-0a44-4c58-b3b1-577acb3712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f9b75a-ba95-4d09-ade4-08bef041ce7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e83c441-0a44-4c58-b3b1-577acb3712b2" xsi:nil="true"/>
  </documentManagement>
</p:properties>
</file>

<file path=customXml/itemProps1.xml><?xml version="1.0" encoding="utf-8"?>
<ds:datastoreItem xmlns:ds="http://schemas.openxmlformats.org/officeDocument/2006/customXml" ds:itemID="{E3FCDCE5-967E-4B6A-87BA-64F7A3E82BF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16A43B-D149-4845-90C7-FBB5BA976B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83c441-0a44-4c58-b3b1-577acb3712b2"/>
    <ds:schemaRef ds:uri="73f9b75a-ba95-4d09-ade4-08bef041ce7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369BE34-ACB4-4647-A452-D51245B5F8D3}">
  <ds:schemaRefs>
    <ds:schemaRef ds:uri="73f9b75a-ba95-4d09-ade4-08bef041ce7a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be83c441-0a44-4c58-b3b1-577acb3712b2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1174</TotalTime>
  <Words>534</Words>
  <Application>Microsoft Office PowerPoint</Application>
  <PresentationFormat>Custom</PresentationFormat>
  <Paragraphs>43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31" baseType="lpstr">
      <vt:lpstr>Söhne</vt:lpstr>
      <vt:lpstr>Montserrat Ultra-Bold Italics</vt:lpstr>
      <vt:lpstr>Rockwell Extra Bold</vt:lpstr>
      <vt:lpstr>Poppins</vt:lpstr>
      <vt:lpstr>Wingdings</vt:lpstr>
      <vt:lpstr>Arimo</vt:lpstr>
      <vt:lpstr>Corbel</vt:lpstr>
      <vt:lpstr>Meiryo</vt:lpstr>
      <vt:lpstr>DM Sans</vt:lpstr>
      <vt:lpstr>Now Bold</vt:lpstr>
      <vt:lpstr>Times New Roman</vt:lpstr>
      <vt:lpstr>Calibri</vt:lpstr>
      <vt:lpstr>League Spartan</vt:lpstr>
      <vt:lpstr>Arimo Bold</vt:lpstr>
      <vt:lpstr>Arial</vt:lpstr>
      <vt:lpstr>Arial Black</vt:lpstr>
      <vt:lpstr>Office Theme</vt:lpstr>
      <vt:lpstr>Wood Type</vt:lpstr>
      <vt:lpstr>SketchLinesVTI</vt:lpstr>
      <vt:lpstr>COMPANY BUSINESS CASE </vt:lpstr>
      <vt:lpstr>The Goal</vt:lpstr>
      <vt:lpstr>PowerPoint Presentation</vt:lpstr>
      <vt:lpstr>PowerPoint Presentation</vt:lpstr>
      <vt:lpstr>PowerPoint Presentation</vt:lpstr>
      <vt:lpstr>PowerPoint Presentation</vt:lpstr>
      <vt:lpstr>Analytic Hierarchy Process (AHP)</vt:lpstr>
      <vt:lpstr>PowerPoint Presentation</vt:lpstr>
      <vt:lpstr>Zone 1 needs to be prioritized for the Walmart Strategies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Arrow Chart Visual Charts Presentation in Blue White Teal Simple Style</dc:title>
  <dc:creator>JOSEPH BINZ</dc:creator>
  <cp:lastModifiedBy>Binz Baby Joseph</cp:lastModifiedBy>
  <cp:revision>11</cp:revision>
  <cp:lastPrinted>2023-07-25T17:42:00Z</cp:lastPrinted>
  <dcterms:created xsi:type="dcterms:W3CDTF">2006-08-16T00:00:00Z</dcterms:created>
  <dcterms:modified xsi:type="dcterms:W3CDTF">2023-07-27T19:44:33Z</dcterms:modified>
  <dc:identifier>DAFpYVh3bXk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0x010100EB65A31DFD54DE4C843C8C667DA14445</vt:lpwstr>
  </property>
</Properties>
</file>

<file path=docProps/thumbnail.jpeg>
</file>